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0"/>
  </p:notesMasterIdLst>
  <p:sldIdLst>
    <p:sldId id="257" r:id="rId4"/>
    <p:sldId id="258" r:id="rId5"/>
    <p:sldId id="259" r:id="rId6"/>
    <p:sldId id="260" r:id="rId7"/>
    <p:sldId id="261" r:id="rId8"/>
    <p:sldId id="262" r:id="rId9"/>
  </p:sldIdLst>
  <p:sldSz cx="9144000" cy="5143500" type="screen16x9"/>
  <p:notesSz cx="6858000" cy="9144000"/>
  <p:embeddedFontLst>
    <p:embeddedFont>
      <p:font typeface="Aptos Narrow" panose="020B0004020202020204" pitchFamily="34" charset="0"/>
      <p:regular r:id="rId11"/>
      <p:bold r:id="rId12"/>
      <p:italic r:id="rId13"/>
      <p:boldItalic r:id="rId14"/>
    </p:embeddedFont>
    <p:embeddedFont>
      <p:font typeface="Dosis" pitchFamily="2" charset="77"/>
      <p:regular r:id="rId15"/>
      <p:bold r:id="rId16"/>
    </p:embeddedFont>
    <p:embeddedFont>
      <p:font typeface="Roboto" panose="02000000000000000000" pitchFamily="2" charset="0"/>
      <p:regular r:id="rId17"/>
      <p:bold r:id="rId18"/>
      <p:italic r:id="rId19"/>
      <p:boldItalic r:id="rId20"/>
    </p:embeddedFont>
    <p:embeddedFont>
      <p:font typeface="Roboto Black" panose="020F0502020204030204" pitchFamily="34" charset="0"/>
      <p:bold r:id="rId21"/>
      <p:italic r:id="rId22"/>
      <p:boldItalic r:id="rId23"/>
    </p:embeddedFont>
    <p:embeddedFont>
      <p:font typeface="Roboto Thin" panose="020F03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68"/>
  </p:normalViewPr>
  <p:slideViewPr>
    <p:cSldViewPr snapToGrid="0">
      <p:cViewPr varScale="1">
        <p:scale>
          <a:sx n="158" d="100"/>
          <a:sy n="158" d="100"/>
        </p:scale>
        <p:origin x="512"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Master" Target="slideMasters/slideMaster3.xml"/><Relationship Id="rId21" Type="http://schemas.openxmlformats.org/officeDocument/2006/relationships/font" Target="fonts/font11.fntdata"/><Relationship Id="rId7" Type="http://schemas.openxmlformats.org/officeDocument/2006/relationships/slide" Target="slides/slide4.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2.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theme" Target="theme/theme1.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Warby Parker Analysis</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Analysis of Customer 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Christopher Miley</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April 5, 2025</a:t>
            </a:r>
            <a:endParaRPr sz="2800" dirty="0">
              <a:solidFill>
                <a:srgbClr val="EFEFEF"/>
              </a:solidFill>
              <a:latin typeface="Roboto Thin"/>
              <a:ea typeface="Roboto Thin"/>
              <a:cs typeface="Roboto Thin"/>
              <a:sym typeface="Roboto Thi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Which survey questions caused the biggest drop-off?</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Which glasses are the most common conclusions from the quiz?</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Which are the most commonly purchased glasses?</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254265"/>
            <a:ext cx="7638000" cy="2346185"/>
          </a:xfrm>
          <a:prstGeom prst="rect">
            <a:avLst/>
          </a:prstGeom>
          <a:noFill/>
          <a:ln>
            <a:noFill/>
          </a:ln>
        </p:spPr>
        <p:txBody>
          <a:bodyPr spcFirstLastPara="1" wrap="square" lIns="91425" tIns="91425" rIns="91425" bIns="91425" anchor="ctr" anchorCtr="0">
            <a:noAutofit/>
          </a:bodyPr>
          <a:lstStyle/>
          <a:p>
            <a:pPr algn="ctr"/>
            <a:r>
              <a:rPr lang="en" sz="4800" dirty="0">
                <a:solidFill>
                  <a:schemeClr val="lt1"/>
                </a:solidFill>
                <a:latin typeface="Roboto Black"/>
                <a:ea typeface="Roboto Black"/>
                <a:cs typeface="Roboto Black"/>
                <a:sym typeface="Roboto Black"/>
              </a:rPr>
              <a:t>1. </a:t>
            </a:r>
            <a:r>
              <a:rPr lang="en-US" sz="4800" dirty="0">
                <a:solidFill>
                  <a:srgbClr val="FFFF00"/>
                </a:solidFill>
                <a:latin typeface="Roboto"/>
                <a:ea typeface="Roboto"/>
                <a:cs typeface="Roboto"/>
                <a:sym typeface="Roboto"/>
              </a:rPr>
              <a:t>Which survey questions caused the biggest drop-off?</a:t>
            </a:r>
          </a:p>
          <a:p>
            <a:pPr marL="0" lvl="0" indent="0" algn="ctr"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Survey Questions</a:t>
            </a:r>
            <a:endParaRPr sz="2400" b="1" dirty="0">
              <a:solidFill>
                <a:srgbClr val="295269"/>
              </a:solidFill>
              <a:latin typeface="Roboto"/>
              <a:ea typeface="Roboto"/>
              <a:cs typeface="Roboto"/>
              <a:sym typeface="Roboto"/>
            </a:endParaRPr>
          </a:p>
        </p:txBody>
      </p:sp>
      <p:sp>
        <p:nvSpPr>
          <p:cNvPr id="316" name="Shape 316"/>
          <p:cNvSpPr txBox="1"/>
          <p:nvPr/>
        </p:nvSpPr>
        <p:spPr>
          <a:xfrm>
            <a:off x="177975" y="1201325"/>
            <a:ext cx="8520600" cy="1370425"/>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number of participants in the survey were grouped by each question and sorted.</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Question #3, “Which shape do you like?”, and question #5, “When was your last eye exam?”, were the two questions to cause the biggest drop-off, with 80% and 74.79% of participants, respectively, remaining after each question</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Perhaps these questions should be revised, avoiding personal preference questions, as well as questions that cause people to have to respond with personal information that they may not remember.</a:t>
            </a: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1117093302"/>
              </p:ext>
            </p:extLst>
          </p:nvPr>
        </p:nvGraphicFramePr>
        <p:xfrm>
          <a:off x="177974" y="2799845"/>
          <a:ext cx="8520601" cy="2120114"/>
        </p:xfrm>
        <a:graphic>
          <a:graphicData uri="http://schemas.openxmlformats.org/drawingml/2006/table">
            <a:tbl>
              <a:tblPr>
                <a:noFill/>
                <a:tableStyleId>{8628B589-4659-4227-9C68-565DD4A46BFE}</a:tableStyleId>
              </a:tblPr>
              <a:tblGrid>
                <a:gridCol w="2392743">
                  <a:extLst>
                    <a:ext uri="{9D8B030D-6E8A-4147-A177-3AD203B41FA5}">
                      <a16:colId xmlns:a16="http://schemas.microsoft.com/office/drawing/2014/main" val="20000"/>
                    </a:ext>
                  </a:extLst>
                </a:gridCol>
                <a:gridCol w="3063929">
                  <a:extLst>
                    <a:ext uri="{9D8B030D-6E8A-4147-A177-3AD203B41FA5}">
                      <a16:colId xmlns:a16="http://schemas.microsoft.com/office/drawing/2014/main" val="20001"/>
                    </a:ext>
                  </a:extLst>
                </a:gridCol>
                <a:gridCol w="3063929">
                  <a:extLst>
                    <a:ext uri="{9D8B030D-6E8A-4147-A177-3AD203B41FA5}">
                      <a16:colId xmlns:a16="http://schemas.microsoft.com/office/drawing/2014/main" val="20002"/>
                    </a:ext>
                  </a:extLst>
                </a:gridCol>
              </a:tblGrid>
              <a:tr h="421939">
                <a:tc>
                  <a:txBody>
                    <a:bodyPr/>
                    <a:lstStyle/>
                    <a:p>
                      <a:pPr algn="l" fontAlgn="b"/>
                      <a:r>
                        <a:rPr lang="en-US" sz="1200" b="1" i="0" u="none" strike="noStrike" dirty="0">
                          <a:solidFill>
                            <a:schemeClr val="bg1"/>
                          </a:solidFill>
                          <a:effectLst/>
                          <a:latin typeface="Helvetica Neue" panose="02000503000000020004" pitchFamily="2" charset="0"/>
                        </a:rPr>
                        <a:t>question</a:t>
                      </a:r>
                    </a:p>
                  </a:txBody>
                  <a:tcPr marL="9525" marR="9525" marT="9525" marB="0" anchor="b">
                    <a:solidFill>
                      <a:srgbClr val="204056">
                        <a:alpha val="82490"/>
                      </a:srgbClr>
                    </a:solidFill>
                  </a:tcPr>
                </a:tc>
                <a:tc>
                  <a:txBody>
                    <a:bodyPr/>
                    <a:lstStyle/>
                    <a:p>
                      <a:pPr algn="l" fontAlgn="b"/>
                      <a:r>
                        <a:rPr lang="en-US" sz="1200" b="1" i="0" u="none" strike="noStrike">
                          <a:solidFill>
                            <a:schemeClr val="bg1"/>
                          </a:solidFill>
                          <a:effectLst/>
                          <a:latin typeface="Helvetica Neue" panose="02000503000000020004" pitchFamily="2" charset="0"/>
                        </a:rPr>
                        <a:t>COUNT(DISTINCT user_id)</a:t>
                      </a:r>
                    </a:p>
                  </a:txBody>
                  <a:tcPr marL="9525" marR="9525" marT="9525" marB="0" anchor="b">
                    <a:solidFill>
                      <a:srgbClr val="204056">
                        <a:alpha val="82490"/>
                      </a:srgbClr>
                    </a:solidFill>
                  </a:tcPr>
                </a:tc>
                <a:tc>
                  <a:txBody>
                    <a:bodyPr/>
                    <a:lstStyle/>
                    <a:p>
                      <a:pPr algn="l" fontAlgn="b"/>
                      <a:r>
                        <a:rPr lang="en-US" sz="1200" b="1" i="0" u="none" strike="noStrike" dirty="0">
                          <a:solidFill>
                            <a:schemeClr val="bg1"/>
                          </a:solidFill>
                          <a:effectLst/>
                          <a:latin typeface="Aptos Narrow" panose="020B0004020202020204" pitchFamily="34" charset="0"/>
                        </a:rPr>
                        <a:t>Retention</a:t>
                      </a:r>
                    </a:p>
                  </a:txBody>
                  <a:tcPr marL="9525" marR="9525" marT="9525" marB="0" anchor="b">
                    <a:solidFill>
                      <a:srgbClr val="204056">
                        <a:alpha val="82490"/>
                      </a:srgbClr>
                    </a:solidFill>
                  </a:tcPr>
                </a:tc>
                <a:extLst>
                  <a:ext uri="{0D108BD9-81ED-4DB2-BD59-A6C34878D82A}">
                    <a16:rowId xmlns:a16="http://schemas.microsoft.com/office/drawing/2014/main" val="10000"/>
                  </a:ext>
                </a:extLst>
              </a:tr>
              <a:tr h="339635">
                <a:tc>
                  <a:txBody>
                    <a:bodyPr/>
                    <a:lstStyle/>
                    <a:p>
                      <a:pPr algn="l" fontAlgn="b"/>
                      <a:r>
                        <a:rPr lang="en-US" sz="1200" b="0" i="0" u="none" strike="noStrike">
                          <a:solidFill>
                            <a:srgbClr val="646466"/>
                          </a:solidFill>
                          <a:effectLst/>
                          <a:latin typeface="Helvetica Neue" panose="02000503000000020004" pitchFamily="2" charset="0"/>
                        </a:rPr>
                        <a:t>1. What are you looking for?</a:t>
                      </a:r>
                    </a:p>
                  </a:txBody>
                  <a:tcPr marL="9525" marR="9525" marT="9525" marB="0" anchor="b"/>
                </a:tc>
                <a:tc>
                  <a:txBody>
                    <a:bodyPr/>
                    <a:lstStyle/>
                    <a:p>
                      <a:pPr algn="r" fontAlgn="b"/>
                      <a:r>
                        <a:rPr lang="en-US" sz="1200" b="0" i="0" u="none" strike="noStrike">
                          <a:solidFill>
                            <a:srgbClr val="646466"/>
                          </a:solidFill>
                          <a:effectLst/>
                          <a:latin typeface="Helvetica Neue" panose="02000503000000020004" pitchFamily="2" charset="0"/>
                        </a:rPr>
                        <a:t>500</a:t>
                      </a:r>
                    </a:p>
                  </a:txBody>
                  <a:tcPr marL="9525" marR="9525" marT="9525" marB="0" anchor="b"/>
                </a:tc>
                <a:tc>
                  <a:txBody>
                    <a:bodyPr/>
                    <a:lstStyle/>
                    <a:p>
                      <a:pPr algn="r" fontAlgn="b"/>
                      <a:r>
                        <a:rPr lang="en-US" sz="1200" b="0" i="0" u="none" strike="noStrike" dirty="0">
                          <a:solidFill>
                            <a:srgbClr val="000000"/>
                          </a:solidFill>
                          <a:effectLst/>
                          <a:latin typeface="Aptos Narrow" panose="020B0004020202020204" pitchFamily="34" charset="0"/>
                        </a:rPr>
                        <a:t>100.00%</a:t>
                      </a:r>
                    </a:p>
                  </a:txBody>
                  <a:tcPr marL="9525" marR="9525" marT="9525" marB="0" anchor="b"/>
                </a:tc>
                <a:extLst>
                  <a:ext uri="{0D108BD9-81ED-4DB2-BD59-A6C34878D82A}">
                    <a16:rowId xmlns:a16="http://schemas.microsoft.com/office/drawing/2014/main" val="10001"/>
                  </a:ext>
                </a:extLst>
              </a:tr>
              <a:tr h="339635">
                <a:tc>
                  <a:txBody>
                    <a:bodyPr/>
                    <a:lstStyle/>
                    <a:p>
                      <a:pPr algn="l" fontAlgn="b"/>
                      <a:r>
                        <a:rPr lang="en-US" sz="1200" b="0" i="0" u="none" strike="noStrike">
                          <a:solidFill>
                            <a:srgbClr val="646466"/>
                          </a:solidFill>
                          <a:effectLst/>
                          <a:latin typeface="Helvetica Neue" panose="02000503000000020004" pitchFamily="2" charset="0"/>
                        </a:rPr>
                        <a:t>2. What's your fit?</a:t>
                      </a:r>
                    </a:p>
                  </a:txBody>
                  <a:tcPr marL="9525" marR="9525" marT="9525" marB="0" anchor="b"/>
                </a:tc>
                <a:tc>
                  <a:txBody>
                    <a:bodyPr/>
                    <a:lstStyle/>
                    <a:p>
                      <a:pPr algn="r" fontAlgn="b"/>
                      <a:r>
                        <a:rPr lang="en-US" sz="1200" b="0" i="0" u="none" strike="noStrike">
                          <a:solidFill>
                            <a:srgbClr val="646466"/>
                          </a:solidFill>
                          <a:effectLst/>
                          <a:latin typeface="Helvetica Neue" panose="02000503000000020004" pitchFamily="2" charset="0"/>
                        </a:rPr>
                        <a:t>475</a:t>
                      </a:r>
                    </a:p>
                  </a:txBody>
                  <a:tcPr marL="9525" marR="9525" marT="9525" marB="0" anchor="b"/>
                </a:tc>
                <a:tc>
                  <a:txBody>
                    <a:bodyPr/>
                    <a:lstStyle/>
                    <a:p>
                      <a:pPr algn="r" fontAlgn="b"/>
                      <a:r>
                        <a:rPr lang="en-US" sz="1200" b="0" i="0" u="none" strike="noStrike">
                          <a:solidFill>
                            <a:srgbClr val="000000"/>
                          </a:solidFill>
                          <a:effectLst/>
                          <a:latin typeface="Aptos Narrow" panose="020B0004020202020204" pitchFamily="34" charset="0"/>
                        </a:rPr>
                        <a:t>95.00%</a:t>
                      </a:r>
                    </a:p>
                  </a:txBody>
                  <a:tcPr marL="9525" marR="9525" marT="9525" marB="0" anchor="b"/>
                </a:tc>
                <a:extLst>
                  <a:ext uri="{0D108BD9-81ED-4DB2-BD59-A6C34878D82A}">
                    <a16:rowId xmlns:a16="http://schemas.microsoft.com/office/drawing/2014/main" val="10002"/>
                  </a:ext>
                </a:extLst>
              </a:tr>
              <a:tr h="339635">
                <a:tc>
                  <a:txBody>
                    <a:bodyPr/>
                    <a:lstStyle/>
                    <a:p>
                      <a:pPr algn="l" fontAlgn="b"/>
                      <a:r>
                        <a:rPr lang="en-US" sz="1200" b="0" i="0" u="none" strike="noStrike">
                          <a:solidFill>
                            <a:srgbClr val="646466"/>
                          </a:solidFill>
                          <a:effectLst/>
                          <a:latin typeface="Helvetica Neue" panose="02000503000000020004" pitchFamily="2" charset="0"/>
                        </a:rPr>
                        <a:t>3. Which shapes do you like?</a:t>
                      </a:r>
                    </a:p>
                  </a:txBody>
                  <a:tcPr marL="9525" marR="9525" marT="9525" marB="0" anchor="b"/>
                </a:tc>
                <a:tc>
                  <a:txBody>
                    <a:bodyPr/>
                    <a:lstStyle/>
                    <a:p>
                      <a:pPr algn="r" fontAlgn="b"/>
                      <a:r>
                        <a:rPr lang="en-US" sz="1200" b="0" i="0" u="none" strike="noStrike">
                          <a:solidFill>
                            <a:srgbClr val="646466"/>
                          </a:solidFill>
                          <a:effectLst/>
                          <a:latin typeface="Helvetica Neue" panose="02000503000000020004" pitchFamily="2" charset="0"/>
                        </a:rPr>
                        <a:t>380</a:t>
                      </a:r>
                    </a:p>
                  </a:txBody>
                  <a:tcPr marL="9525" marR="9525" marT="9525" marB="0" anchor="b"/>
                </a:tc>
                <a:tc>
                  <a:txBody>
                    <a:bodyPr/>
                    <a:lstStyle/>
                    <a:p>
                      <a:pPr algn="r" fontAlgn="b"/>
                      <a:r>
                        <a:rPr lang="en-US" sz="1200" b="0" i="0" u="none" strike="noStrike">
                          <a:solidFill>
                            <a:srgbClr val="000000"/>
                          </a:solidFill>
                          <a:effectLst/>
                          <a:latin typeface="Aptos Narrow" panose="020B0004020202020204" pitchFamily="34" charset="0"/>
                        </a:rPr>
                        <a:t>80.00%</a:t>
                      </a:r>
                    </a:p>
                  </a:txBody>
                  <a:tcPr marL="9525" marR="9525" marT="9525" marB="0" anchor="b"/>
                </a:tc>
                <a:extLst>
                  <a:ext uri="{0D108BD9-81ED-4DB2-BD59-A6C34878D82A}">
                    <a16:rowId xmlns:a16="http://schemas.microsoft.com/office/drawing/2014/main" val="10003"/>
                  </a:ext>
                </a:extLst>
              </a:tr>
              <a:tr h="339635">
                <a:tc>
                  <a:txBody>
                    <a:bodyPr/>
                    <a:lstStyle/>
                    <a:p>
                      <a:pPr algn="l" fontAlgn="b"/>
                      <a:r>
                        <a:rPr lang="en-US" sz="1200" b="0" i="0" u="none" strike="noStrike">
                          <a:solidFill>
                            <a:srgbClr val="646466"/>
                          </a:solidFill>
                          <a:effectLst/>
                          <a:latin typeface="Helvetica Neue" panose="02000503000000020004" pitchFamily="2" charset="0"/>
                        </a:rPr>
                        <a:t>4. Which colors do you like?</a:t>
                      </a:r>
                    </a:p>
                  </a:txBody>
                  <a:tcPr marL="9525" marR="9525" marT="9525" marB="0" anchor="b"/>
                </a:tc>
                <a:tc>
                  <a:txBody>
                    <a:bodyPr/>
                    <a:lstStyle/>
                    <a:p>
                      <a:pPr algn="r" fontAlgn="b"/>
                      <a:r>
                        <a:rPr lang="en-US" sz="1200" b="0" i="0" u="none" strike="noStrike">
                          <a:solidFill>
                            <a:srgbClr val="646466"/>
                          </a:solidFill>
                          <a:effectLst/>
                          <a:latin typeface="Helvetica Neue" panose="02000503000000020004" pitchFamily="2" charset="0"/>
                        </a:rPr>
                        <a:t>361</a:t>
                      </a:r>
                    </a:p>
                  </a:txBody>
                  <a:tcPr marL="9525" marR="9525" marT="9525" marB="0" anchor="b"/>
                </a:tc>
                <a:tc>
                  <a:txBody>
                    <a:bodyPr/>
                    <a:lstStyle/>
                    <a:p>
                      <a:pPr algn="r" fontAlgn="b"/>
                      <a:r>
                        <a:rPr lang="en-US" sz="1200" b="0" i="0" u="none" strike="noStrike">
                          <a:solidFill>
                            <a:srgbClr val="000000"/>
                          </a:solidFill>
                          <a:effectLst/>
                          <a:latin typeface="Aptos Narrow" panose="020B0004020202020204" pitchFamily="34" charset="0"/>
                        </a:rPr>
                        <a:t>95.00%</a:t>
                      </a:r>
                    </a:p>
                  </a:txBody>
                  <a:tcPr marL="9525" marR="9525" marT="9525" marB="0" anchor="b"/>
                </a:tc>
                <a:extLst>
                  <a:ext uri="{0D108BD9-81ED-4DB2-BD59-A6C34878D82A}">
                    <a16:rowId xmlns:a16="http://schemas.microsoft.com/office/drawing/2014/main" val="10004"/>
                  </a:ext>
                </a:extLst>
              </a:tr>
              <a:tr h="339635">
                <a:tc>
                  <a:txBody>
                    <a:bodyPr/>
                    <a:lstStyle/>
                    <a:p>
                      <a:pPr algn="l" fontAlgn="b"/>
                      <a:r>
                        <a:rPr lang="en-US" sz="1200" b="0" i="0" u="none" strike="noStrike" dirty="0">
                          <a:solidFill>
                            <a:srgbClr val="646466"/>
                          </a:solidFill>
                          <a:effectLst/>
                          <a:latin typeface="Helvetica Neue" panose="02000503000000020004" pitchFamily="2" charset="0"/>
                        </a:rPr>
                        <a:t>5. When was your last eye exam?</a:t>
                      </a:r>
                    </a:p>
                  </a:txBody>
                  <a:tcPr marL="9525" marR="9525" marT="9525" marB="0" anchor="b"/>
                </a:tc>
                <a:tc>
                  <a:txBody>
                    <a:bodyPr/>
                    <a:lstStyle/>
                    <a:p>
                      <a:pPr algn="r" fontAlgn="b"/>
                      <a:r>
                        <a:rPr lang="en-US" sz="1200" b="0" i="0" u="none" strike="noStrike">
                          <a:solidFill>
                            <a:srgbClr val="646466"/>
                          </a:solidFill>
                          <a:effectLst/>
                          <a:latin typeface="Helvetica Neue" panose="02000503000000020004" pitchFamily="2" charset="0"/>
                        </a:rPr>
                        <a:t>270</a:t>
                      </a:r>
                    </a:p>
                  </a:txBody>
                  <a:tcPr marL="9525" marR="9525" marT="9525" marB="0" anchor="b"/>
                </a:tc>
                <a:tc>
                  <a:txBody>
                    <a:bodyPr/>
                    <a:lstStyle/>
                    <a:p>
                      <a:pPr algn="r" fontAlgn="b"/>
                      <a:r>
                        <a:rPr lang="en-US" sz="1200" b="0" i="0" u="none" strike="noStrike" dirty="0">
                          <a:solidFill>
                            <a:srgbClr val="000000"/>
                          </a:solidFill>
                          <a:effectLst/>
                          <a:latin typeface="Aptos Narrow" panose="020B0004020202020204" pitchFamily="34" charset="0"/>
                        </a:rPr>
                        <a:t>74.79%</a:t>
                      </a:r>
                    </a:p>
                  </a:txBody>
                  <a:tcPr marL="9525" marR="9525" marT="9525" marB="0" anchor="b"/>
                </a:tc>
                <a:extLst>
                  <a:ext uri="{0D108BD9-81ED-4DB2-BD59-A6C34878D82A}">
                    <a16:rowId xmlns:a16="http://schemas.microsoft.com/office/drawing/2014/main" val="1240002926"/>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2</a:t>
            </a:r>
            <a:endParaRPr sz="2400" b="1">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 You can put your query here</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aphicFrame>
        <p:nvGraphicFramePr>
          <p:cNvPr id="325" name="Shape 325"/>
          <p:cNvGraphicFramePr/>
          <p:nvPr/>
        </p:nvGraphicFramePr>
        <p:xfrm>
          <a:off x="177975" y="3189000"/>
          <a:ext cx="4920900" cy="17587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gridCol w="1592850">
                  <a:extLst>
                    <a:ext uri="{9D8B030D-6E8A-4147-A177-3AD203B41FA5}">
                      <a16:colId xmlns:a16="http://schemas.microsoft.com/office/drawing/2014/main" val="20002"/>
                    </a:ext>
                  </a:extLst>
                </a:gridCol>
              </a:tblGrid>
              <a:tr h="41680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column3</a:t>
                      </a:r>
                      <a:endParaRPr sz="1000" b="1">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1"/>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2"/>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3</a:t>
            </a:r>
            <a:endParaRPr sz="2400" b="1">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 sz="1200">
                <a:latin typeface="Roboto"/>
                <a:ea typeface="Roboto"/>
                <a:cs typeface="Roboto"/>
                <a:sym typeface="Roboto"/>
              </a:rPr>
              <a:t>Lorem ipsum dolor sit amet, consectetur adipiscing elit, sed do eiusmod tempor incididunt ut labore et dolore magna aliqua. Ut enim ad minim veniam, quis nostrud exercitation ullamco laboris nisi ut aliquip ex ea commodo consequat. </a:t>
            </a:r>
            <a:endParaRPr sz="1200">
              <a:latin typeface="Roboto"/>
              <a:ea typeface="Roboto"/>
              <a:cs typeface="Roboto"/>
              <a:sym typeface="Roboto"/>
            </a:endParaRPr>
          </a:p>
          <a:p>
            <a:pPr marL="171450" lvl="0" indent="-190500" rtl="0">
              <a:lnSpc>
                <a:spcPct val="115000"/>
              </a:lnSpc>
              <a:spcBef>
                <a:spcPts val="0"/>
              </a:spcBef>
              <a:spcAft>
                <a:spcPts val="0"/>
              </a:spcAft>
              <a:buSzPts val="1200"/>
              <a:buChar char="●"/>
            </a:pPr>
            <a:r>
              <a:rPr lang="en" sz="1200">
                <a:latin typeface="Roboto"/>
                <a:ea typeface="Roboto"/>
                <a:cs typeface="Roboto"/>
                <a:sym typeface="Roboto"/>
              </a:rPr>
              <a:t>Duis aute irure dolor in reprehenderit in voluptate velit esse cillum dolore eu fugiat nulla pariatur. Excepteur sint occaecat cupidatat non proident, sunt in culpa qui officia deserunt mollit anim id est laborum.</a:t>
            </a:r>
            <a:endParaRPr sz="1200">
              <a:latin typeface="Roboto"/>
              <a:ea typeface="Roboto"/>
              <a:cs typeface="Roboto"/>
              <a:sym typeface="Roboto"/>
            </a:endParaRPr>
          </a:p>
        </p:txBody>
      </p:sp>
      <p:graphicFrame>
        <p:nvGraphicFramePr>
          <p:cNvPr id="332" name="Shape 332"/>
          <p:cNvGraphicFramePr/>
          <p:nvPr/>
        </p:nvGraphicFramePr>
        <p:xfrm>
          <a:off x="5275700" y="1201263"/>
          <a:ext cx="3492225" cy="3847850"/>
        </p:xfrm>
        <a:graphic>
          <a:graphicData uri="http://schemas.openxmlformats.org/drawingml/2006/table">
            <a:tbl>
              <a:tblPr>
                <a:noFill/>
                <a:tableStyleId>{8628B589-4659-4227-9C68-565DD4A46BFE}</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9075">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marL="0" lvl="0" indent="0" rtl="0">
                        <a:spcBef>
                          <a:spcPts val="0"/>
                        </a:spcBef>
                        <a:spcAft>
                          <a:spcPts val="0"/>
                        </a:spcAft>
                        <a:buNone/>
                      </a:pPr>
                      <a:endParaRPr sz="100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4"/>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6"/>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7"/>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15818</TotalTime>
  <Words>383</Words>
  <Application>Microsoft Macintosh PowerPoint</Application>
  <PresentationFormat>On-screen Show (16:9)</PresentationFormat>
  <Paragraphs>47</Paragraphs>
  <Slides>6</Slides>
  <Notes>6</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6</vt:i4>
      </vt:variant>
    </vt:vector>
  </HeadingPairs>
  <TitlesOfParts>
    <vt:vector size="17" baseType="lpstr">
      <vt:lpstr>Courier New</vt:lpstr>
      <vt:lpstr>Aptos Narrow</vt:lpstr>
      <vt:lpstr>Roboto Thin</vt:lpstr>
      <vt:lpstr>Helvetica Neue</vt:lpstr>
      <vt:lpstr>Arial</vt:lpstr>
      <vt:lpstr>Dosis</vt:lpstr>
      <vt:lpstr>Roboto Black</vt:lpstr>
      <vt:lpstr>Roboto</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Christopher Miley</cp:lastModifiedBy>
  <cp:revision>4</cp:revision>
  <dcterms:modified xsi:type="dcterms:W3CDTF">2025-04-05T04:43:23Z</dcterms:modified>
</cp:coreProperties>
</file>